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4" r:id="rId4"/>
    <p:sldId id="275" r:id="rId5"/>
    <p:sldId id="258" r:id="rId6"/>
    <p:sldId id="276" r:id="rId7"/>
    <p:sldId id="260" r:id="rId8"/>
    <p:sldId id="261" r:id="rId9"/>
    <p:sldId id="259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94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D55C-47ED-43A1-A444-F739AB96A5D5}" type="datetimeFigureOut">
              <a:rPr lang="sr-Cyrl-BA" smtClean="0"/>
              <a:t>7.5.2017.</a:t>
            </a:fld>
            <a:endParaRPr lang="sr-Cyrl-B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EE86-EA62-44DB-B3F4-2763F079847D}" type="slidenum">
              <a:rPr lang="sr-Cyrl-BA" smtClean="0"/>
              <a:t>‹#›</a:t>
            </a:fld>
            <a:endParaRPr lang="sr-Cyrl-BA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D55C-47ED-43A1-A444-F739AB96A5D5}" type="datetimeFigureOut">
              <a:rPr lang="sr-Cyrl-BA" smtClean="0"/>
              <a:t>7.5.2017.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EE86-EA62-44DB-B3F4-2763F079847D}" type="slidenum">
              <a:rPr lang="sr-Cyrl-BA" smtClean="0"/>
              <a:t>‹#›</a:t>
            </a:fld>
            <a:endParaRPr lang="sr-Cyrl-B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D55C-47ED-43A1-A444-F739AB96A5D5}" type="datetimeFigureOut">
              <a:rPr lang="sr-Cyrl-BA" smtClean="0"/>
              <a:t>7.5.2017.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EE86-EA62-44DB-B3F4-2763F079847D}" type="slidenum">
              <a:rPr lang="sr-Cyrl-BA" smtClean="0"/>
              <a:t>‹#›</a:t>
            </a:fld>
            <a:endParaRPr lang="sr-Cyrl-B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D55C-47ED-43A1-A444-F739AB96A5D5}" type="datetimeFigureOut">
              <a:rPr lang="sr-Cyrl-BA" smtClean="0"/>
              <a:t>7.5.2017.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EE86-EA62-44DB-B3F4-2763F079847D}" type="slidenum">
              <a:rPr lang="sr-Cyrl-BA" smtClean="0"/>
              <a:t>‹#›</a:t>
            </a:fld>
            <a:endParaRPr lang="sr-Cyrl-B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D55C-47ED-43A1-A444-F739AB96A5D5}" type="datetimeFigureOut">
              <a:rPr lang="sr-Cyrl-BA" smtClean="0"/>
              <a:t>7.5.2017.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DE6DEE86-EA62-44DB-B3F4-2763F079847D}" type="slidenum">
              <a:rPr lang="sr-Cyrl-BA" smtClean="0"/>
              <a:t>‹#›</a:t>
            </a:fld>
            <a:endParaRPr lang="sr-Cyrl-B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D55C-47ED-43A1-A444-F739AB96A5D5}" type="datetimeFigureOut">
              <a:rPr lang="sr-Cyrl-BA" smtClean="0"/>
              <a:t>7.5.2017.</a:t>
            </a:fld>
            <a:endParaRPr lang="sr-Cyrl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EE86-EA62-44DB-B3F4-2763F079847D}" type="slidenum">
              <a:rPr lang="sr-Cyrl-BA" smtClean="0"/>
              <a:t>‹#›</a:t>
            </a:fld>
            <a:endParaRPr lang="sr-Cyrl-B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D55C-47ED-43A1-A444-F739AB96A5D5}" type="datetimeFigureOut">
              <a:rPr lang="sr-Cyrl-BA" smtClean="0"/>
              <a:t>7.5.2017.</a:t>
            </a:fld>
            <a:endParaRPr lang="sr-Cyrl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EE86-EA62-44DB-B3F4-2763F079847D}" type="slidenum">
              <a:rPr lang="sr-Cyrl-BA" smtClean="0"/>
              <a:t>‹#›</a:t>
            </a:fld>
            <a:endParaRPr lang="sr-Cyrl-B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D55C-47ED-43A1-A444-F739AB96A5D5}" type="datetimeFigureOut">
              <a:rPr lang="sr-Cyrl-BA" smtClean="0"/>
              <a:t>7.5.2017.</a:t>
            </a:fld>
            <a:endParaRPr lang="sr-Cyrl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EE86-EA62-44DB-B3F4-2763F079847D}" type="slidenum">
              <a:rPr lang="sr-Cyrl-BA" smtClean="0"/>
              <a:t>‹#›</a:t>
            </a:fld>
            <a:endParaRPr lang="sr-Cyrl-B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D55C-47ED-43A1-A444-F739AB96A5D5}" type="datetimeFigureOut">
              <a:rPr lang="sr-Cyrl-BA" smtClean="0"/>
              <a:t>7.5.2017.</a:t>
            </a:fld>
            <a:endParaRPr lang="sr-Cyrl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EE86-EA62-44DB-B3F4-2763F079847D}" type="slidenum">
              <a:rPr lang="sr-Cyrl-BA" smtClean="0"/>
              <a:t>‹#›</a:t>
            </a:fld>
            <a:endParaRPr lang="sr-Cyrl-B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D55C-47ED-43A1-A444-F739AB96A5D5}" type="datetimeFigureOut">
              <a:rPr lang="sr-Cyrl-BA" smtClean="0"/>
              <a:t>7.5.2017.</a:t>
            </a:fld>
            <a:endParaRPr lang="sr-Cyrl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EE86-EA62-44DB-B3F4-2763F079847D}" type="slidenum">
              <a:rPr lang="sr-Cyrl-BA" smtClean="0"/>
              <a:t>‹#›</a:t>
            </a:fld>
            <a:endParaRPr lang="sr-Cyrl-B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D55C-47ED-43A1-A444-F739AB96A5D5}" type="datetimeFigureOut">
              <a:rPr lang="sr-Cyrl-BA" smtClean="0"/>
              <a:t>7.5.2017.</a:t>
            </a:fld>
            <a:endParaRPr lang="sr-Cyrl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EE86-EA62-44DB-B3F4-2763F079847D}" type="slidenum">
              <a:rPr lang="sr-Cyrl-BA" smtClean="0"/>
              <a:t>‹#›</a:t>
            </a:fld>
            <a:endParaRPr lang="sr-Cyrl-B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A4FD55C-47ED-43A1-A444-F739AB96A5D5}" type="datetimeFigureOut">
              <a:rPr lang="sr-Cyrl-BA" smtClean="0"/>
              <a:t>7.5.2017.</a:t>
            </a:fld>
            <a:endParaRPr lang="sr-Cyrl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sr-Cyrl-BA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E6DEE86-EA62-44DB-B3F4-2763F079847D}" type="slidenum">
              <a:rPr lang="sr-Cyrl-BA" smtClean="0"/>
              <a:t>‹#›</a:t>
            </a:fld>
            <a:endParaRPr lang="sr-Cyrl-B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030" y="260648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sr-Cyrl-RS" dirty="0" smtClean="0">
                <a:solidFill>
                  <a:srgbClr val="FF0000"/>
                </a:solidFill>
              </a:rPr>
              <a:t>ЈУГОСЛОВЕНСКО РАТИШТЕ 1943-1945.ГОДИНЕ</a:t>
            </a:r>
            <a:endParaRPr lang="sr-Cyrl-BA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Cyrl-B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4824"/>
            <a:ext cx="6984776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8619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ave 1"/>
          <p:cNvSpPr/>
          <p:nvPr/>
        </p:nvSpPr>
        <p:spPr>
          <a:xfrm>
            <a:off x="1763688" y="0"/>
            <a:ext cx="6192688" cy="2039144"/>
          </a:xfrm>
          <a:prstGeom prst="wav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dirty="0" smtClean="0">
                <a:solidFill>
                  <a:srgbClr val="FFFF00"/>
                </a:solidFill>
              </a:rPr>
              <a:t>ЛОГОРИ  У  НДХ</a:t>
            </a:r>
          </a:p>
          <a:p>
            <a:pPr algn="ctr"/>
            <a:r>
              <a:rPr lang="sr-Cyrl-RS" sz="2800" dirty="0" smtClean="0">
                <a:solidFill>
                  <a:srgbClr val="FFFF00"/>
                </a:solidFill>
              </a:rPr>
              <a:t>ФОРМИРАО ВЈЕКОСЛАВ ЛУБУРИЋ-МАКС</a:t>
            </a:r>
            <a:endParaRPr lang="sr-Cyrl-BA" sz="2800" dirty="0">
              <a:solidFill>
                <a:srgbClr val="FFFF00"/>
              </a:solidFill>
            </a:endParaRPr>
          </a:p>
        </p:txBody>
      </p:sp>
      <p:sp>
        <p:nvSpPr>
          <p:cNvPr id="4" name="Explosion 2 3"/>
          <p:cNvSpPr/>
          <p:nvPr/>
        </p:nvSpPr>
        <p:spPr>
          <a:xfrm>
            <a:off x="3059832" y="3356992"/>
            <a:ext cx="5472608" cy="3384376"/>
          </a:xfrm>
          <a:prstGeom prst="irregularSeal2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800" dirty="0" smtClean="0"/>
              <a:t>ЈАСЕНОВАЦ</a:t>
            </a:r>
            <a:endParaRPr lang="sr-Cyrl-BA" sz="2800" dirty="0"/>
          </a:p>
        </p:txBody>
      </p:sp>
      <p:sp>
        <p:nvSpPr>
          <p:cNvPr id="5" name="Explosion 2 4"/>
          <p:cNvSpPr/>
          <p:nvPr/>
        </p:nvSpPr>
        <p:spPr>
          <a:xfrm>
            <a:off x="-16260" y="1700808"/>
            <a:ext cx="5596372" cy="3888432"/>
          </a:xfrm>
          <a:prstGeom prst="irregularSeal2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800" dirty="0" smtClean="0"/>
              <a:t>СТАРА  ГРАДИШКА</a:t>
            </a:r>
            <a:endParaRPr lang="sr-Cyrl-BA" sz="2800" dirty="0"/>
          </a:p>
        </p:txBody>
      </p:sp>
    </p:spTree>
    <p:extLst>
      <p:ext uri="{BB962C8B-B14F-4D97-AF65-F5344CB8AC3E}">
        <p14:creationId xmlns:p14="http://schemas.microsoft.com/office/powerpoint/2010/main" val="1408940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91680" y="404664"/>
            <a:ext cx="5184576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dirty="0" smtClean="0">
                <a:solidFill>
                  <a:srgbClr val="FFFF00"/>
                </a:solidFill>
              </a:rPr>
              <a:t>ПОКРЕТИ ОТПОРА</a:t>
            </a:r>
            <a:endParaRPr lang="sr-Cyrl-BA" sz="2800" dirty="0">
              <a:solidFill>
                <a:srgbClr val="FFFF00"/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1835696" y="164365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sp>
        <p:nvSpPr>
          <p:cNvPr id="4" name="Down Arrow 3"/>
          <p:cNvSpPr/>
          <p:nvPr/>
        </p:nvSpPr>
        <p:spPr>
          <a:xfrm>
            <a:off x="5985868" y="1650748"/>
            <a:ext cx="458340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sp>
        <p:nvSpPr>
          <p:cNvPr id="5" name="Flowchart: Punched Tape 4"/>
          <p:cNvSpPr/>
          <p:nvPr/>
        </p:nvSpPr>
        <p:spPr>
          <a:xfrm>
            <a:off x="611560" y="3356992"/>
            <a:ext cx="2664296" cy="1236720"/>
          </a:xfrm>
          <a:prstGeom prst="flowChartPunched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rgbClr val="FF0000"/>
                </a:solidFill>
              </a:rPr>
              <a:t>ПАРТИЗАНСКИ ПОКРЕТ</a:t>
            </a:r>
            <a:endParaRPr lang="sr-Cyrl-BA" dirty="0">
              <a:solidFill>
                <a:srgbClr val="FF0000"/>
              </a:solidFill>
            </a:endParaRPr>
          </a:p>
        </p:txBody>
      </p:sp>
      <p:sp>
        <p:nvSpPr>
          <p:cNvPr id="6" name="Flowchart: Punched Tape 5"/>
          <p:cNvSpPr/>
          <p:nvPr/>
        </p:nvSpPr>
        <p:spPr>
          <a:xfrm>
            <a:off x="4932040" y="3356992"/>
            <a:ext cx="2952328" cy="1164712"/>
          </a:xfrm>
          <a:prstGeom prst="flowChartPunchedTap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rgbClr val="002060"/>
                </a:solidFill>
              </a:rPr>
              <a:t>ЧЕТНИЧКИ ПОКРЕТ</a:t>
            </a:r>
            <a:endParaRPr lang="sr-Cyrl-BA" dirty="0">
              <a:solidFill>
                <a:srgbClr val="002060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1835696" y="4521704"/>
            <a:ext cx="360040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sp>
        <p:nvSpPr>
          <p:cNvPr id="9" name="Down Arrow 8"/>
          <p:cNvSpPr/>
          <p:nvPr/>
        </p:nvSpPr>
        <p:spPr>
          <a:xfrm>
            <a:off x="6897648" y="4437112"/>
            <a:ext cx="338648" cy="6606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sp>
        <p:nvSpPr>
          <p:cNvPr id="11" name="Explosion 2 10"/>
          <p:cNvSpPr/>
          <p:nvPr/>
        </p:nvSpPr>
        <p:spPr>
          <a:xfrm>
            <a:off x="323528" y="5013176"/>
            <a:ext cx="3960440" cy="1728192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rgbClr val="FF0000"/>
                </a:solidFill>
              </a:rPr>
              <a:t>ЈОСИП БРОЗ ТИТО</a:t>
            </a:r>
            <a:endParaRPr lang="sr-Cyrl-BA" dirty="0">
              <a:solidFill>
                <a:srgbClr val="FF0000"/>
              </a:solidFill>
            </a:endParaRPr>
          </a:p>
        </p:txBody>
      </p:sp>
      <p:sp>
        <p:nvSpPr>
          <p:cNvPr id="12" name="Explosion 2 11"/>
          <p:cNvSpPr/>
          <p:nvPr/>
        </p:nvSpPr>
        <p:spPr>
          <a:xfrm>
            <a:off x="4355976" y="5159777"/>
            <a:ext cx="4464496" cy="1571592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rgbClr val="002060"/>
                </a:solidFill>
              </a:rPr>
              <a:t>ДРАЖА  МИХАИЛОВИЋ</a:t>
            </a:r>
            <a:endParaRPr lang="sr-Cyrl-BA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059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1187624" y="476672"/>
            <a:ext cx="5688632" cy="1609336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3200" dirty="0" smtClean="0">
                <a:solidFill>
                  <a:srgbClr val="00B050"/>
                </a:solidFill>
              </a:rPr>
              <a:t>УСТАНЦИ   У ЈУГОСЛАВИЈИ   1941.</a:t>
            </a:r>
            <a:endParaRPr lang="sr-Cyrl-BA" sz="3200" dirty="0">
              <a:solidFill>
                <a:srgbClr val="00B05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043608" y="2564904"/>
            <a:ext cx="1944216" cy="98640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rgbClr val="002060"/>
                </a:solidFill>
              </a:rPr>
              <a:t>СРБИЈА</a:t>
            </a:r>
          </a:p>
          <a:p>
            <a:pPr algn="ctr"/>
            <a:r>
              <a:rPr lang="sr-Cyrl-RS" dirty="0" smtClean="0">
                <a:solidFill>
                  <a:srgbClr val="002060"/>
                </a:solidFill>
              </a:rPr>
              <a:t>7.ЈУЛ 1941.</a:t>
            </a:r>
            <a:endParaRPr lang="sr-Cyrl-BA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220072" y="2636912"/>
            <a:ext cx="2088232" cy="108012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rgbClr val="002060"/>
                </a:solidFill>
              </a:rPr>
              <a:t>ЦРНА ГОРА</a:t>
            </a:r>
          </a:p>
          <a:p>
            <a:pPr algn="ctr"/>
            <a:r>
              <a:rPr lang="sr-Cyrl-RS" dirty="0" smtClean="0">
                <a:solidFill>
                  <a:srgbClr val="002060"/>
                </a:solidFill>
              </a:rPr>
              <a:t>13.ЈУЛ 1941.</a:t>
            </a:r>
            <a:endParaRPr lang="sr-Cyrl-BA" dirty="0">
              <a:solidFill>
                <a:srgbClr val="00206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580112" y="4941168"/>
            <a:ext cx="1850504" cy="108046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rgbClr val="002060"/>
                </a:solidFill>
              </a:rPr>
              <a:t>СЛОВЕНИЈА</a:t>
            </a:r>
          </a:p>
          <a:p>
            <a:pPr algn="ctr"/>
            <a:r>
              <a:rPr lang="sr-Cyrl-RS" dirty="0" smtClean="0">
                <a:solidFill>
                  <a:srgbClr val="002060"/>
                </a:solidFill>
              </a:rPr>
              <a:t>КРАЈ ЈУЛА 1941.</a:t>
            </a:r>
            <a:endParaRPr lang="sr-Cyrl-BA" dirty="0">
              <a:solidFill>
                <a:srgbClr val="00206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99592" y="4941168"/>
            <a:ext cx="1922512" cy="99743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rgbClr val="002060"/>
                </a:solidFill>
              </a:rPr>
              <a:t>МАКЕДОНИЈА</a:t>
            </a:r>
          </a:p>
          <a:p>
            <a:pPr algn="ctr"/>
            <a:r>
              <a:rPr lang="sr-Cyrl-RS" dirty="0" smtClean="0">
                <a:solidFill>
                  <a:srgbClr val="002060"/>
                </a:solidFill>
              </a:rPr>
              <a:t>ОКТОБАР 1941.</a:t>
            </a:r>
            <a:endParaRPr lang="sr-Cyrl-BA" dirty="0">
              <a:solidFill>
                <a:srgbClr val="00206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3635896" y="2996952"/>
            <a:ext cx="97840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>
              <a:solidFill>
                <a:srgbClr val="C00000"/>
              </a:solidFill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6014141" y="3861048"/>
            <a:ext cx="358059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sp>
        <p:nvSpPr>
          <p:cNvPr id="15" name="Left Arrow 14"/>
          <p:cNvSpPr/>
          <p:nvPr/>
        </p:nvSpPr>
        <p:spPr>
          <a:xfrm>
            <a:off x="3851920" y="5239084"/>
            <a:ext cx="978408" cy="3501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264762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unched Tape 2"/>
          <p:cNvSpPr/>
          <p:nvPr/>
        </p:nvSpPr>
        <p:spPr>
          <a:xfrm>
            <a:off x="2267744" y="0"/>
            <a:ext cx="5112568" cy="1124744"/>
          </a:xfrm>
          <a:prstGeom prst="flowChartPunchedTap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800" dirty="0" smtClean="0">
                <a:solidFill>
                  <a:srgbClr val="002060"/>
                </a:solidFill>
              </a:rPr>
              <a:t>УЖИЧКА  РЕПУБЛИКА 1941.</a:t>
            </a:r>
            <a:endParaRPr lang="sr-Cyrl-BA" sz="2800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7056784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9145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56984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0970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036495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7066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036495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8266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187624" y="332656"/>
            <a:ext cx="6120680" cy="914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800" dirty="0" smtClean="0">
                <a:solidFill>
                  <a:srgbClr val="0070C0"/>
                </a:solidFill>
              </a:rPr>
              <a:t>ИГМАНСКИ   МАРШ</a:t>
            </a:r>
          </a:p>
          <a:p>
            <a:pPr algn="ctr"/>
            <a:r>
              <a:rPr lang="sr-Cyrl-RS" sz="2800" dirty="0" smtClean="0">
                <a:solidFill>
                  <a:srgbClr val="0070C0"/>
                </a:solidFill>
              </a:rPr>
              <a:t>1942.</a:t>
            </a:r>
            <a:endParaRPr lang="sr-Cyrl-BA" sz="2800" dirty="0">
              <a:solidFill>
                <a:srgbClr val="0070C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09128"/>
            <a:ext cx="4896543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Horizontal Scroll 1"/>
          <p:cNvSpPr/>
          <p:nvPr/>
        </p:nvSpPr>
        <p:spPr>
          <a:xfrm>
            <a:off x="5580112" y="1409128"/>
            <a:ext cx="3384376" cy="5188224"/>
          </a:xfrm>
          <a:prstGeom prst="horizontalScroll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dirty="0" smtClean="0">
                <a:solidFill>
                  <a:srgbClr val="FFFF00"/>
                </a:solidFill>
              </a:rPr>
              <a:t>НА  - 40 СТЕПЕНИ ПРВА ПРОЛЕТЕРСКА УДАРНА БРИГАДА ЈЕ ИЗВЕЛА МАРШ ПРЕКО ПЛАНИНЕ ИГМАН</a:t>
            </a:r>
            <a:endParaRPr lang="sr-Cyrl-BA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642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712968" cy="655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843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unched Tape 1"/>
          <p:cNvSpPr/>
          <p:nvPr/>
        </p:nvSpPr>
        <p:spPr>
          <a:xfrm>
            <a:off x="2051720" y="188640"/>
            <a:ext cx="4032448" cy="1152128"/>
          </a:xfrm>
          <a:prstGeom prst="flowChartPunchedTap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800" dirty="0" smtClean="0"/>
              <a:t>БИТКА  НА  КОЗАРИ</a:t>
            </a:r>
          </a:p>
          <a:p>
            <a:pPr algn="ctr"/>
            <a:endParaRPr lang="sr-Cyrl-BA" sz="2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6372200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732240" y="2708920"/>
            <a:ext cx="2232248" cy="345638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dirty="0" smtClean="0"/>
              <a:t>УСТАШЕ  СПРОВОДЕ ЖЕНЕ И ДЕЦУ СА КОЗАРЕ</a:t>
            </a:r>
            <a:endParaRPr lang="sr-Cyrl-BA" sz="2400" dirty="0"/>
          </a:p>
        </p:txBody>
      </p:sp>
    </p:spTree>
    <p:extLst>
      <p:ext uri="{BB962C8B-B14F-4D97-AF65-F5344CB8AC3E}">
        <p14:creationId xmlns:p14="http://schemas.microsoft.com/office/powerpoint/2010/main" val="3518976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5496" y="332656"/>
            <a:ext cx="9001000" cy="15841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dirty="0" smtClean="0">
                <a:solidFill>
                  <a:srgbClr val="FF0000"/>
                </a:solidFill>
              </a:rPr>
              <a:t>ДРАГИША  ЦВЕТКОВИЋ</a:t>
            </a:r>
            <a:r>
              <a:rPr lang="sr-Cyrl-RS" sz="2800" dirty="0" smtClean="0"/>
              <a:t>-ПРЕДСЕДНИК ВЛАДЕ</a:t>
            </a:r>
          </a:p>
          <a:p>
            <a:pPr algn="ctr"/>
            <a:r>
              <a:rPr lang="sr-Cyrl-RS" sz="2800" dirty="0" smtClean="0">
                <a:solidFill>
                  <a:srgbClr val="FF0000"/>
                </a:solidFill>
              </a:rPr>
              <a:t>АЛЕКСАНДАР ЦИНЦАР МАРКОВИЋ</a:t>
            </a:r>
            <a:r>
              <a:rPr lang="sr-Cyrl-RS" sz="2800" dirty="0" smtClean="0"/>
              <a:t>-МИНИСТАР СПОЉНИХ ПОСЛОВА</a:t>
            </a:r>
            <a:endParaRPr lang="sr-Cyrl-BA" sz="2800" dirty="0"/>
          </a:p>
        </p:txBody>
      </p:sp>
      <p:sp>
        <p:nvSpPr>
          <p:cNvPr id="3" name="Down Arrow 2"/>
          <p:cNvSpPr/>
          <p:nvPr/>
        </p:nvSpPr>
        <p:spPr>
          <a:xfrm>
            <a:off x="4067944" y="2348880"/>
            <a:ext cx="484632" cy="978408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sp>
        <p:nvSpPr>
          <p:cNvPr id="5" name="Horizontal Scroll 4"/>
          <p:cNvSpPr/>
          <p:nvPr/>
        </p:nvSpPr>
        <p:spPr>
          <a:xfrm>
            <a:off x="899592" y="3789040"/>
            <a:ext cx="6840760" cy="1944216"/>
          </a:xfrm>
          <a:prstGeom prst="horizontalScroll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dirty="0" smtClean="0">
                <a:solidFill>
                  <a:srgbClr val="FF0000"/>
                </a:solidFill>
              </a:rPr>
              <a:t>ПРОТОКОЛ</a:t>
            </a:r>
            <a:r>
              <a:rPr lang="sr-Cyrl-RS" sz="2800" dirty="0" smtClean="0"/>
              <a:t> О ПРИСТУПАЊУ ЈУГОСЛАВИЈЕ ТРОЈНОМ ПАКТУ</a:t>
            </a:r>
          </a:p>
          <a:p>
            <a:pPr algn="ctr"/>
            <a:r>
              <a:rPr lang="sr-Cyrl-RS" sz="2800" dirty="0" smtClean="0">
                <a:solidFill>
                  <a:srgbClr val="FF0000"/>
                </a:solidFill>
              </a:rPr>
              <a:t>25.МАРТ 1941. БЕЧ</a:t>
            </a:r>
            <a:endParaRPr lang="sr-Cyrl-BA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5759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036496" cy="676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4905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5536" y="0"/>
            <a:ext cx="6840760" cy="160709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3200" dirty="0" smtClean="0">
                <a:solidFill>
                  <a:srgbClr val="002060"/>
                </a:solidFill>
              </a:rPr>
              <a:t>ЈУГОСЛОВЕНСКО  РАТИШТЕ  1943.</a:t>
            </a:r>
            <a:endParaRPr lang="sr-Cyrl-BA" sz="3200" dirty="0">
              <a:solidFill>
                <a:srgbClr val="002060"/>
              </a:solidFill>
            </a:endParaRPr>
          </a:p>
        </p:txBody>
      </p:sp>
      <p:sp>
        <p:nvSpPr>
          <p:cNvPr id="3" name="Flowchart: Punched Tape 2"/>
          <p:cNvSpPr/>
          <p:nvPr/>
        </p:nvSpPr>
        <p:spPr>
          <a:xfrm>
            <a:off x="251520" y="1916832"/>
            <a:ext cx="3924436" cy="1596760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dirty="0" smtClean="0">
                <a:solidFill>
                  <a:srgbClr val="002060"/>
                </a:solidFill>
              </a:rPr>
              <a:t>БИТКА НА НЕРЕТВИ </a:t>
            </a:r>
          </a:p>
          <a:p>
            <a:pPr algn="ctr"/>
            <a:r>
              <a:rPr lang="sr-Cyrl-RS" sz="2400" dirty="0" smtClean="0">
                <a:solidFill>
                  <a:srgbClr val="002060"/>
                </a:solidFill>
              </a:rPr>
              <a:t>ОПЕРАЦИЈА</a:t>
            </a:r>
            <a:r>
              <a:rPr lang="en-US" sz="2400" dirty="0" smtClean="0">
                <a:solidFill>
                  <a:srgbClr val="002060"/>
                </a:solidFill>
              </a:rPr>
              <a:t>”</a:t>
            </a:r>
            <a:r>
              <a:rPr lang="sr-Cyrl-RS" sz="2400" dirty="0" smtClean="0">
                <a:solidFill>
                  <a:srgbClr val="002060"/>
                </a:solidFill>
              </a:rPr>
              <a:t> ВАЈС</a:t>
            </a:r>
            <a:r>
              <a:rPr lang="en-US" sz="2400" dirty="0" smtClean="0">
                <a:solidFill>
                  <a:srgbClr val="002060"/>
                </a:solidFill>
              </a:rPr>
              <a:t> “</a:t>
            </a:r>
            <a:endParaRPr lang="sr-Cyrl-BA" sz="2400" dirty="0">
              <a:solidFill>
                <a:srgbClr val="002060"/>
              </a:solidFill>
            </a:endParaRPr>
          </a:p>
        </p:txBody>
      </p:sp>
      <p:sp>
        <p:nvSpPr>
          <p:cNvPr id="4" name="Flowchart: Punched Tape 3"/>
          <p:cNvSpPr/>
          <p:nvPr/>
        </p:nvSpPr>
        <p:spPr>
          <a:xfrm>
            <a:off x="3419872" y="4581128"/>
            <a:ext cx="4608512" cy="1584176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dirty="0" smtClean="0">
                <a:solidFill>
                  <a:srgbClr val="002060"/>
                </a:solidFill>
              </a:rPr>
              <a:t>БИТКА  НА СУТЈЕСЦИ </a:t>
            </a:r>
          </a:p>
          <a:p>
            <a:pPr algn="ctr"/>
            <a:r>
              <a:rPr lang="sr-Cyrl-RS" sz="2400" dirty="0" smtClean="0">
                <a:solidFill>
                  <a:srgbClr val="002060"/>
                </a:solidFill>
              </a:rPr>
              <a:t>ОПЕРАЦИЈА </a:t>
            </a:r>
            <a:r>
              <a:rPr lang="en-US" sz="2400" dirty="0" smtClean="0">
                <a:solidFill>
                  <a:srgbClr val="002060"/>
                </a:solidFill>
              </a:rPr>
              <a:t>“</a:t>
            </a:r>
            <a:r>
              <a:rPr lang="sr-Cyrl-RS" sz="2400" dirty="0" smtClean="0">
                <a:solidFill>
                  <a:srgbClr val="002060"/>
                </a:solidFill>
              </a:rPr>
              <a:t>ШВАРЦ</a:t>
            </a:r>
            <a:r>
              <a:rPr lang="en-US" sz="2400" dirty="0" smtClean="0">
                <a:solidFill>
                  <a:srgbClr val="002060"/>
                </a:solidFill>
              </a:rPr>
              <a:t> “</a:t>
            </a:r>
            <a:endParaRPr lang="sr-Cyrl-BA" sz="2400" dirty="0">
              <a:solidFill>
                <a:srgbClr val="002060"/>
              </a:solidFill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3898776" y="3513592"/>
            <a:ext cx="1105272" cy="914400"/>
          </a:xfrm>
          <a:prstGeom prst="irregularSeal1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dirty="0">
                <a:solidFill>
                  <a:srgbClr val="FFC000"/>
                </a:solidFill>
              </a:rPr>
              <a:t>И</a:t>
            </a:r>
            <a:endParaRPr lang="sr-Cyrl-BA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974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14718" y="116632"/>
            <a:ext cx="5112568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dirty="0" smtClean="0">
                <a:solidFill>
                  <a:srgbClr val="002060"/>
                </a:solidFill>
              </a:rPr>
              <a:t>ОПЕРАЦИЈА   ВАЈС</a:t>
            </a:r>
            <a:endParaRPr lang="sr-Cyrl-BA" sz="2800" dirty="0">
              <a:solidFill>
                <a:srgbClr val="00206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51520" y="1484784"/>
            <a:ext cx="4392488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dirty="0" smtClean="0"/>
              <a:t>УНШТЕЊЕ ВОЈНИХ ПОКРЕТА ЈУГОСЛАВИЈЕ.</a:t>
            </a:r>
            <a:endParaRPr lang="sr-Cyrl-BA" sz="2400" dirty="0"/>
          </a:p>
        </p:txBody>
      </p:sp>
      <p:sp>
        <p:nvSpPr>
          <p:cNvPr id="4" name="Rounded Rectangle 3"/>
          <p:cNvSpPr/>
          <p:nvPr/>
        </p:nvSpPr>
        <p:spPr>
          <a:xfrm>
            <a:off x="3635896" y="2636912"/>
            <a:ext cx="4464496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/>
              <a:t>ГЛАВНИНА ПАРТИЗАНСКИХ СНАГА СА  3500 РАЊЕНИКА НАЛАЗИЛА СЕ У ДОЛИНИ НЕРЕТВЕ</a:t>
            </a:r>
            <a:endParaRPr lang="sr-Cyrl-BA" dirty="0"/>
          </a:p>
        </p:txBody>
      </p:sp>
      <p:sp>
        <p:nvSpPr>
          <p:cNvPr id="5" name="Rounded Rectangle 4"/>
          <p:cNvSpPr/>
          <p:nvPr/>
        </p:nvSpPr>
        <p:spPr>
          <a:xfrm>
            <a:off x="251520" y="3861048"/>
            <a:ext cx="4428492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/>
              <a:t>НА ДРУГОЈ СТРАНИ РЕКЕ НЕРЕТВЕ ,КОД ЈАБЛАНИЦЕ НАЛАЗИЛЕ СУ СЕ ЧЕТНИЦИ ДРАЖЕ МИХАИЛОВИЋА</a:t>
            </a:r>
            <a:endParaRPr lang="sr-Cyrl-BA" dirty="0"/>
          </a:p>
        </p:txBody>
      </p:sp>
      <p:sp>
        <p:nvSpPr>
          <p:cNvPr id="6" name="Rounded Rectangle 5"/>
          <p:cNvSpPr/>
          <p:nvPr/>
        </p:nvSpPr>
        <p:spPr>
          <a:xfrm>
            <a:off x="2915816" y="5085184"/>
            <a:ext cx="6048672" cy="165618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/>
              <a:t>СРУШЕНО ЈЕ ПЕТ МОСТОВА НА НЕРЕТВИ И ИЗГРАЂЕН ПОНТОНСКИ МОСТ.</a:t>
            </a:r>
          </a:p>
          <a:p>
            <a:pPr algn="ctr"/>
            <a:r>
              <a:rPr lang="sr-Cyrl-RS" dirty="0" smtClean="0"/>
              <a:t>У НОЋИ 6. И 7. МАРТА  ЗАПОЧЕО УДАР НА НЕПРИЈАТЕЉСКЕ СНАГЕ.ОПЕРАЦИЈА ВАЈС  ЈЕ ПРЕТРПЕЛА НЕУСПЕХ.</a:t>
            </a:r>
            <a:endParaRPr lang="sr-Cyrl-BA" dirty="0"/>
          </a:p>
        </p:txBody>
      </p:sp>
    </p:spTree>
    <p:extLst>
      <p:ext uri="{BB962C8B-B14F-4D97-AF65-F5344CB8AC3E}">
        <p14:creationId xmlns:p14="http://schemas.microsoft.com/office/powerpoint/2010/main" val="324124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2450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278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624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7986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9544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99592" y="44624"/>
            <a:ext cx="6768752" cy="156247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3200" dirty="0" smtClean="0"/>
              <a:t>ОПЕРАЦИЈА  ШВАРЦ</a:t>
            </a:r>
            <a:endParaRPr lang="sr-Cyrl-BA" sz="3200" dirty="0"/>
          </a:p>
        </p:txBody>
      </p:sp>
      <p:sp>
        <p:nvSpPr>
          <p:cNvPr id="3" name="Wave 2"/>
          <p:cNvSpPr/>
          <p:nvPr/>
        </p:nvSpPr>
        <p:spPr>
          <a:xfrm>
            <a:off x="430070" y="1196752"/>
            <a:ext cx="7707796" cy="3528392"/>
          </a:xfrm>
          <a:prstGeom prst="wav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800" dirty="0" smtClean="0">
                <a:solidFill>
                  <a:srgbClr val="002060"/>
                </a:solidFill>
              </a:rPr>
              <a:t>ОПЕРАЦИЈА ЈЕ ЗАПОЧЕЛА МАЈА 1943. ОПКОЉАВАЊЕМ ПАРТИЗАНСКИХ ЈЕДИНИЦА НА ПОДРУЧЈУ ЦРНЕ ГОРЕ,САНЏАКА,ХЕРЦЕГОВИНЕ И    ИСТОЧНЕ БОСНЕ</a:t>
            </a:r>
            <a:endParaRPr lang="sr-Cyrl-BA" sz="2800" dirty="0">
              <a:solidFill>
                <a:srgbClr val="00206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55576" y="4509120"/>
            <a:ext cx="6336704" cy="20882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800" dirty="0" smtClean="0">
                <a:solidFill>
                  <a:srgbClr val="002060"/>
                </a:solidFill>
              </a:rPr>
              <a:t>ТЕШКЕ БОРБЕ ВОЂЕНЕ СУ НА </a:t>
            </a:r>
            <a:r>
              <a:rPr lang="sr-Cyrl-RS" sz="2800" u="sng" dirty="0" smtClean="0">
                <a:solidFill>
                  <a:srgbClr val="002060"/>
                </a:solidFill>
              </a:rPr>
              <a:t>СУТЈЕСЦИ</a:t>
            </a:r>
            <a:r>
              <a:rPr lang="sr-Cyrl-RS" sz="2800" dirty="0" smtClean="0">
                <a:solidFill>
                  <a:srgbClr val="002060"/>
                </a:solidFill>
              </a:rPr>
              <a:t> ГДЕ ЈЕ ПОГИНУО САВА КОВАЧЕВИЋ.</a:t>
            </a:r>
            <a:endParaRPr lang="sr-Cyrl-BA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8054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340768"/>
            <a:ext cx="3620120" cy="5415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835696" y="197732"/>
            <a:ext cx="5544616" cy="914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3200" dirty="0" smtClean="0"/>
              <a:t>САВА КОВАЧЕВИЋ</a:t>
            </a:r>
            <a:endParaRPr lang="sr-Cyrl-BA" sz="3200" dirty="0"/>
          </a:p>
        </p:txBody>
      </p:sp>
    </p:spTree>
    <p:extLst>
      <p:ext uri="{BB962C8B-B14F-4D97-AF65-F5344CB8AC3E}">
        <p14:creationId xmlns:p14="http://schemas.microsoft.com/office/powerpoint/2010/main" val="3666413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6632"/>
            <a:ext cx="8856984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0150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8928992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9314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9059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9931"/>
            <a:ext cx="3600400" cy="5468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259632" y="188640"/>
            <a:ext cx="6408712" cy="914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800" dirty="0" smtClean="0"/>
              <a:t>РАЊЕНИ ТИТО НА СУТЈЕСЦИ И </a:t>
            </a:r>
          </a:p>
          <a:p>
            <a:pPr algn="ctr"/>
            <a:r>
              <a:rPr lang="sr-Cyrl-RS" sz="2800" dirty="0" smtClean="0"/>
              <a:t>ДР. ИВАН РИБАР</a:t>
            </a:r>
            <a:endParaRPr lang="sr-Cyrl-BA" dirty="0"/>
          </a:p>
        </p:txBody>
      </p:sp>
      <p:sp>
        <p:nvSpPr>
          <p:cNvPr id="3" name="Flowchart: Punched Tape 2"/>
          <p:cNvSpPr/>
          <p:nvPr/>
        </p:nvSpPr>
        <p:spPr>
          <a:xfrm>
            <a:off x="3995936" y="1412776"/>
            <a:ext cx="4896544" cy="4968552"/>
          </a:xfrm>
          <a:prstGeom prst="flowChartPunchedTap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800" dirty="0" smtClean="0">
                <a:solidFill>
                  <a:srgbClr val="002060"/>
                </a:solidFill>
              </a:rPr>
              <a:t>ЈЕДИНИЦЕ НОВЈ СУ НА СУТЈЕСЦИ ИЗГУБИЛЕ 7.300 БОРАЦА ОД ЧЕГА СУ ПОЛОВИНА БИЛИ РАЊЕНИЦИ.</a:t>
            </a:r>
            <a:endParaRPr lang="sr-Cyrl-BA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868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unched Tape 1"/>
          <p:cNvSpPr/>
          <p:nvPr/>
        </p:nvSpPr>
        <p:spPr>
          <a:xfrm>
            <a:off x="1187624" y="44624"/>
            <a:ext cx="6480720" cy="1959369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dirty="0" smtClean="0">
                <a:solidFill>
                  <a:srgbClr val="FFFF00"/>
                </a:solidFill>
              </a:rPr>
              <a:t>ДРУГО  ЗАСЕДАЊЕ АВНОЈ-А</a:t>
            </a:r>
          </a:p>
          <a:p>
            <a:pPr algn="ctr"/>
            <a:r>
              <a:rPr lang="sr-Cyrl-RS" sz="2800" dirty="0" smtClean="0">
                <a:solidFill>
                  <a:srgbClr val="FFFF00"/>
                </a:solidFill>
              </a:rPr>
              <a:t>29. И 30. НОВЕМБРА 1943. У ЈАЈЦУ </a:t>
            </a:r>
            <a:endParaRPr lang="sr-Cyrl-BA" sz="2800" dirty="0">
              <a:solidFill>
                <a:srgbClr val="FFFF00"/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4211960" y="2132856"/>
            <a:ext cx="432048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sp>
        <p:nvSpPr>
          <p:cNvPr id="4" name="Rectangle 3"/>
          <p:cNvSpPr/>
          <p:nvPr/>
        </p:nvSpPr>
        <p:spPr>
          <a:xfrm>
            <a:off x="647564" y="2996952"/>
            <a:ext cx="7560840" cy="352839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sr-Cyrl-RS" sz="2400" dirty="0" smtClean="0">
                <a:solidFill>
                  <a:srgbClr val="0070C0"/>
                </a:solidFill>
              </a:rPr>
              <a:t>ФОРМИРАНА ЈЕ НОВА ВЛАДА-НАЦИОНАЛНИ КОМИТЕТ ОСЛОБОЂЕЊА ЈУГОСЛАВИЈЕ</a:t>
            </a:r>
            <a:r>
              <a:rPr lang="en-US" sz="2400" dirty="0" smtClean="0">
                <a:solidFill>
                  <a:srgbClr val="0070C0"/>
                </a:solidFill>
              </a:rPr>
              <a:t> (</a:t>
            </a:r>
            <a:r>
              <a:rPr lang="sr-Cyrl-RS" sz="2400" dirty="0" smtClean="0">
                <a:solidFill>
                  <a:srgbClr val="0070C0"/>
                </a:solidFill>
              </a:rPr>
              <a:t> НКОЈ</a:t>
            </a:r>
            <a:r>
              <a:rPr lang="en-US" sz="2400" dirty="0" smtClean="0">
                <a:solidFill>
                  <a:srgbClr val="0070C0"/>
                </a:solidFill>
              </a:rPr>
              <a:t>)</a:t>
            </a:r>
            <a:endParaRPr lang="sr-Cyrl-RS" sz="2400" dirty="0" smtClean="0">
              <a:solidFill>
                <a:srgbClr val="0070C0"/>
              </a:solidFill>
            </a:endParaRPr>
          </a:p>
          <a:p>
            <a:pPr marL="285750" indent="-285750" algn="ctr">
              <a:buFontTx/>
              <a:buChar char="-"/>
            </a:pPr>
            <a:r>
              <a:rPr lang="sr-Cyrl-RS" sz="2400" dirty="0" smtClean="0">
                <a:solidFill>
                  <a:srgbClr val="002060"/>
                </a:solidFill>
              </a:rPr>
              <a:t>КРАЉУ ПЕТРУ</a:t>
            </a:r>
            <a:r>
              <a:rPr lang="en-US" sz="2400" dirty="0" smtClean="0">
                <a:solidFill>
                  <a:srgbClr val="002060"/>
                </a:solidFill>
              </a:rPr>
              <a:t> II </a:t>
            </a:r>
            <a:r>
              <a:rPr lang="sr-Cyrl-RS" sz="2400" dirty="0" smtClean="0">
                <a:solidFill>
                  <a:srgbClr val="002060"/>
                </a:solidFill>
              </a:rPr>
              <a:t> ЗАБРАЊЕН ЈЕ ПОВРАТАК У ЗЕМЉУ.</a:t>
            </a:r>
          </a:p>
          <a:p>
            <a:pPr marL="285750" indent="-285750" algn="ctr">
              <a:buFontTx/>
              <a:buChar char="-"/>
            </a:pPr>
            <a:r>
              <a:rPr lang="sr-Cyrl-RS" sz="2400" dirty="0" smtClean="0">
                <a:solidFill>
                  <a:srgbClr val="FF0000"/>
                </a:solidFill>
              </a:rPr>
              <a:t>ЈОСИП БРОЗ  ТИТО ДОБИЈА ЗВАЊЕ МАРШАЛА</a:t>
            </a:r>
          </a:p>
          <a:p>
            <a:pPr marL="285750" indent="-285750" algn="ctr">
              <a:buFontTx/>
              <a:buChar char="-"/>
            </a:pPr>
            <a:r>
              <a:rPr lang="sr-Cyrl-RS" sz="2400" dirty="0" smtClean="0">
                <a:solidFill>
                  <a:srgbClr val="002060"/>
                </a:solidFill>
              </a:rPr>
              <a:t>БУДУЋА ДРЖАВА ЋЕ БИТИ ИЗГРАЂЕНА НА ФЕДЕРАТИВНОМ ПРИНЦИПУ-РАВНОПРАВНОСТ СВИХ НАРОДА</a:t>
            </a:r>
            <a:endParaRPr lang="sr-Cyrl-BA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51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56984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2306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9672" y="260992"/>
            <a:ext cx="6408712" cy="129579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dirty="0" smtClean="0"/>
              <a:t>СВЕТОСАВСКИ КОНГРЕС У СЕЛУ БА КОД ЉИГА</a:t>
            </a:r>
          </a:p>
          <a:p>
            <a:pPr algn="ctr"/>
            <a:r>
              <a:rPr lang="sr-Cyrl-RS" sz="2400" dirty="0" smtClean="0"/>
              <a:t>27.ЈАНУАР 1944.</a:t>
            </a:r>
            <a:endParaRPr lang="sr-Cyrl-BA" sz="2400" dirty="0"/>
          </a:p>
        </p:txBody>
      </p:sp>
      <p:sp>
        <p:nvSpPr>
          <p:cNvPr id="3" name="Wave 2"/>
          <p:cNvSpPr/>
          <p:nvPr/>
        </p:nvSpPr>
        <p:spPr>
          <a:xfrm>
            <a:off x="1907704" y="1772816"/>
            <a:ext cx="5184576" cy="2066528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400" dirty="0" smtClean="0"/>
              <a:t>ЧЕТНИЦИ СУ ИСКАЗАЛИ ВЕРНОСТ КРАЉУ ПЕТРУ</a:t>
            </a:r>
            <a:r>
              <a:rPr lang="en-US" sz="2400" dirty="0" smtClean="0"/>
              <a:t> II</a:t>
            </a:r>
            <a:endParaRPr lang="sr-Cyrl-BA" sz="2400" dirty="0"/>
          </a:p>
        </p:txBody>
      </p:sp>
      <p:sp>
        <p:nvSpPr>
          <p:cNvPr id="4" name="Wave 3"/>
          <p:cNvSpPr/>
          <p:nvPr/>
        </p:nvSpPr>
        <p:spPr>
          <a:xfrm>
            <a:off x="1763688" y="4221088"/>
            <a:ext cx="5688632" cy="2138536"/>
          </a:xfrm>
          <a:prstGeom prst="wav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400" dirty="0" smtClean="0"/>
              <a:t>ОСУЂЕНА ЈЕ ДЕЛАТНОСТ КПЈ А НОП ЈЕ ОЗНАЧЕН КРИВЦЕМ ЗА ГРАЂАНСКИ РАТ</a:t>
            </a:r>
            <a:endParaRPr lang="sr-Cyrl-BA" sz="2400" dirty="0"/>
          </a:p>
        </p:txBody>
      </p:sp>
    </p:spTree>
    <p:extLst>
      <p:ext uri="{BB962C8B-B14F-4D97-AF65-F5344CB8AC3E}">
        <p14:creationId xmlns:p14="http://schemas.microsoft.com/office/powerpoint/2010/main" val="1297126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6632"/>
            <a:ext cx="9001125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68852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6632"/>
            <a:ext cx="9001125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591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unched Tape 2"/>
          <p:cNvSpPr/>
          <p:nvPr/>
        </p:nvSpPr>
        <p:spPr>
          <a:xfrm>
            <a:off x="1979712" y="548680"/>
            <a:ext cx="5184576" cy="1296144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dirty="0" smtClean="0">
                <a:solidFill>
                  <a:srgbClr val="FFFF00"/>
                </a:solidFill>
              </a:rPr>
              <a:t>СПОРАЗУМ НА ОСТРВУ  ВИСУ</a:t>
            </a:r>
          </a:p>
          <a:p>
            <a:pPr algn="ctr"/>
            <a:r>
              <a:rPr lang="sr-Cyrl-RS" sz="2400" dirty="0" smtClean="0">
                <a:solidFill>
                  <a:srgbClr val="FFFF00"/>
                </a:solidFill>
              </a:rPr>
              <a:t>16.ЈУН 1944.</a:t>
            </a:r>
            <a:endParaRPr lang="sr-Cyrl-BA" sz="2400" dirty="0">
              <a:solidFill>
                <a:srgbClr val="FFFF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051720" y="2780928"/>
            <a:ext cx="5256584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dirty="0" smtClean="0"/>
              <a:t>САСТАНАК ТИТА И ДР.ИВАНА ШУБАШИЋА</a:t>
            </a:r>
            <a:endParaRPr lang="sr-Cyrl-BA" sz="2800" dirty="0"/>
          </a:p>
        </p:txBody>
      </p:sp>
      <p:sp>
        <p:nvSpPr>
          <p:cNvPr id="5" name="Down Arrow 4"/>
          <p:cNvSpPr/>
          <p:nvPr/>
        </p:nvSpPr>
        <p:spPr>
          <a:xfrm>
            <a:off x="4427984" y="3933056"/>
            <a:ext cx="288032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sp>
        <p:nvSpPr>
          <p:cNvPr id="7" name="Rounded Rectangle 6"/>
          <p:cNvSpPr/>
          <p:nvPr/>
        </p:nvSpPr>
        <p:spPr>
          <a:xfrm>
            <a:off x="1475656" y="4653136"/>
            <a:ext cx="5904656" cy="1944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400" dirty="0" smtClean="0"/>
              <a:t>УКИНУТА ЈЕ ЧЕТНИЧКА ВРХОВНА КОМАНДА А ДРАЖА МИХАИЛОВИЋ РАЗРЕШЕН  ДУЖНОСТИ МИНИСТРА ВОЈНОГ.</a:t>
            </a:r>
            <a:endParaRPr lang="sr-Cyrl-BA" sz="2400" dirty="0"/>
          </a:p>
        </p:txBody>
      </p:sp>
    </p:spTree>
    <p:extLst>
      <p:ext uri="{BB962C8B-B14F-4D97-AF65-F5344CB8AC3E}">
        <p14:creationId xmlns:p14="http://schemas.microsoft.com/office/powerpoint/2010/main" val="4162962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80728"/>
            <a:ext cx="440625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403648" y="66328"/>
            <a:ext cx="547260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3200" dirty="0" smtClean="0"/>
              <a:t>НА  ВИСУ</a:t>
            </a:r>
            <a:endParaRPr lang="sr-Cyrl-BA" sz="3200" dirty="0"/>
          </a:p>
        </p:txBody>
      </p:sp>
    </p:spTree>
    <p:extLst>
      <p:ext uri="{BB962C8B-B14F-4D97-AF65-F5344CB8AC3E}">
        <p14:creationId xmlns:p14="http://schemas.microsoft.com/office/powerpoint/2010/main" val="1830560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35696" y="116632"/>
            <a:ext cx="5184576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3200" dirty="0" smtClean="0">
                <a:solidFill>
                  <a:srgbClr val="FFC000"/>
                </a:solidFill>
              </a:rPr>
              <a:t>ТИТО  И  СТАЉИН</a:t>
            </a:r>
            <a:endParaRPr lang="sr-Cyrl-BA" sz="3200" dirty="0">
              <a:solidFill>
                <a:srgbClr val="FFC00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25334" y="1556792"/>
            <a:ext cx="6234898" cy="129614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dirty="0" smtClean="0">
                <a:solidFill>
                  <a:srgbClr val="C00000"/>
                </a:solidFill>
              </a:rPr>
              <a:t>МОСКОВСКИ СПОРАЗУМ</a:t>
            </a:r>
            <a:r>
              <a:rPr lang="sr-Cyrl-RS" sz="2400" dirty="0" smtClean="0"/>
              <a:t>-ДОГОВОР О ЗАЈЕДНИЧКИМ ОПЕРАЦИЈАМА НОВЈ И ЦРВЕНЕ АРМИЈЕ</a:t>
            </a:r>
            <a:endParaRPr lang="sr-Cyrl-BA" sz="2400" dirty="0"/>
          </a:p>
        </p:txBody>
      </p:sp>
      <p:sp>
        <p:nvSpPr>
          <p:cNvPr id="4" name="Rounded Rectangle 3"/>
          <p:cNvSpPr/>
          <p:nvPr/>
        </p:nvSpPr>
        <p:spPr>
          <a:xfrm>
            <a:off x="2843808" y="3068960"/>
            <a:ext cx="5904656" cy="150735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dirty="0" smtClean="0">
                <a:solidFill>
                  <a:srgbClr val="FFFF00"/>
                </a:solidFill>
              </a:rPr>
              <a:t>БЕОГРАДСКИ СПОРАЗУМ</a:t>
            </a:r>
            <a:r>
              <a:rPr lang="sr-Cyrl-RS" sz="2400" dirty="0" smtClean="0"/>
              <a:t>-ФОРМИРАЊЕ ЗАЈЕДНИЧКЕ ВЛАДЕ ДЕМОКРАТСКЕ ФЕДЕРАТИВНЕ ЈУГОСЛАВИЈЕ.</a:t>
            </a:r>
            <a:endParaRPr lang="sr-Cyrl-BA" sz="2400" dirty="0"/>
          </a:p>
        </p:txBody>
      </p:sp>
      <p:sp>
        <p:nvSpPr>
          <p:cNvPr id="5" name="Rounded Rectangle 4"/>
          <p:cNvSpPr/>
          <p:nvPr/>
        </p:nvSpPr>
        <p:spPr>
          <a:xfrm>
            <a:off x="425334" y="5063716"/>
            <a:ext cx="6954978" cy="13176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400" dirty="0" smtClean="0">
                <a:solidFill>
                  <a:srgbClr val="C00000"/>
                </a:solidFill>
              </a:rPr>
              <a:t>ВЛАДА ДФЈ </a:t>
            </a:r>
            <a:r>
              <a:rPr lang="sr-Cyrl-RS" sz="2400" dirty="0" smtClean="0"/>
              <a:t>ЈЕ ОБРАЗОВАНА </a:t>
            </a:r>
            <a:r>
              <a:rPr lang="sr-Cyrl-RS" sz="2400" dirty="0" smtClean="0">
                <a:solidFill>
                  <a:srgbClr val="C00000"/>
                </a:solidFill>
              </a:rPr>
              <a:t>7.МАРТА 1945.</a:t>
            </a:r>
          </a:p>
          <a:p>
            <a:pPr algn="ctr"/>
            <a:r>
              <a:rPr lang="sr-Cyrl-RS" sz="2400" dirty="0" smtClean="0"/>
              <a:t>ПРЕСТАЛО ЈЕ ПОСТОЈАЊЕ ДВЕЈУ ВЛАДА </a:t>
            </a:r>
            <a:r>
              <a:rPr lang="en-US" sz="2400" dirty="0" smtClean="0"/>
              <a:t>(</a:t>
            </a:r>
            <a:r>
              <a:rPr lang="sr-Cyrl-RS" sz="2400" dirty="0" smtClean="0"/>
              <a:t>ИЗБЕГЛИЧКЕ И НКОЈ</a:t>
            </a:r>
            <a:r>
              <a:rPr lang="en-US" sz="2400" dirty="0" smtClean="0"/>
              <a:t> )</a:t>
            </a:r>
            <a:endParaRPr lang="sr-Cyrl-BA" sz="2400" dirty="0"/>
          </a:p>
        </p:txBody>
      </p:sp>
    </p:spTree>
    <p:extLst>
      <p:ext uri="{BB962C8B-B14F-4D97-AF65-F5344CB8AC3E}">
        <p14:creationId xmlns:p14="http://schemas.microsoft.com/office/powerpoint/2010/main" val="1156310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8928991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348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20119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Сродна сли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8504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524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ave 1"/>
          <p:cNvSpPr/>
          <p:nvPr/>
        </p:nvSpPr>
        <p:spPr>
          <a:xfrm>
            <a:off x="683568" y="116632"/>
            <a:ext cx="6984776" cy="156247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3200" dirty="0" smtClean="0"/>
              <a:t>ДЕСАНТ  НА ДРВАР-25.МАЈ 1944.</a:t>
            </a:r>
            <a:endParaRPr lang="sr-Cyrl-BA" sz="3200" dirty="0"/>
          </a:p>
        </p:txBody>
      </p:sp>
      <p:sp>
        <p:nvSpPr>
          <p:cNvPr id="3" name="Down Arrow 2"/>
          <p:cNvSpPr/>
          <p:nvPr/>
        </p:nvSpPr>
        <p:spPr>
          <a:xfrm>
            <a:off x="3753620" y="180462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sp>
        <p:nvSpPr>
          <p:cNvPr id="4" name="Rounded Rectangle 3"/>
          <p:cNvSpPr/>
          <p:nvPr/>
        </p:nvSpPr>
        <p:spPr>
          <a:xfrm>
            <a:off x="899592" y="3284984"/>
            <a:ext cx="6696744" cy="151216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dirty="0" smtClean="0">
                <a:solidFill>
                  <a:srgbClr val="002060"/>
                </a:solidFill>
              </a:rPr>
              <a:t>ЦИЉ-ЗАРОБИТИ ЈОСИПА БРОЗА ТИТА</a:t>
            </a:r>
            <a:endParaRPr lang="sr-Cyrl-BA" sz="2800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91680" y="4797152"/>
            <a:ext cx="5112568" cy="18722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dirty="0" smtClean="0">
                <a:solidFill>
                  <a:srgbClr val="002060"/>
                </a:solidFill>
              </a:rPr>
              <a:t>ТИТО ЈЕ УСПЕО ДА СЕ ИЗВУЧЕ ИЗ ОБРУЧА И ПРЕБАЦИ СЕ НА ОСТРВО ВИС.</a:t>
            </a:r>
            <a:endParaRPr lang="sr-Cyrl-BA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171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03648" y="332656"/>
            <a:ext cx="6480720" cy="12961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400" dirty="0" smtClean="0"/>
              <a:t>САВЕЗНИЧКО БОМБАРДОВАЊЕ БЕОГРАДА</a:t>
            </a:r>
          </a:p>
          <a:p>
            <a:pPr algn="ctr"/>
            <a:r>
              <a:rPr lang="sr-Cyrl-RS" sz="2400" dirty="0" smtClean="0"/>
              <a:t>НА УСКРС 16. И 17. АПРИЛА 1944.</a:t>
            </a:r>
            <a:endParaRPr lang="sr-Cyrl-BA" sz="2400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3456384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0828"/>
            <a:ext cx="3744416" cy="471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8745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036496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5240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 smtClean="0"/>
              <a:t>ОСЛОБОЂЕЊЕ БЕОГРАДА</a:t>
            </a:r>
            <a:br>
              <a:rPr lang="sr-Cyrl-RS" dirty="0" smtClean="0"/>
            </a:br>
            <a:r>
              <a:rPr lang="sr-Cyrl-RS" dirty="0" smtClean="0"/>
              <a:t>20.ОКТОБАР 1944.</a:t>
            </a:r>
            <a:endParaRPr lang="sr-Cyrl-BA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712968" cy="51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8988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036496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2626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8" y="0"/>
            <a:ext cx="90201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2342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sr-Cyrl-RS" dirty="0" smtClean="0">
                <a:solidFill>
                  <a:srgbClr val="FFFF00"/>
                </a:solidFill>
              </a:rPr>
              <a:t>ДОМАЋИ  ЗАДАТАК</a:t>
            </a:r>
            <a:endParaRPr lang="sr-Cyrl-BA" dirty="0">
              <a:solidFill>
                <a:srgbClr val="FFFF0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331640" y="1772816"/>
            <a:ext cx="5976664" cy="187220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800" dirty="0" smtClean="0"/>
              <a:t>1.НАПРАВИТИ </a:t>
            </a:r>
            <a:r>
              <a:rPr lang="en-US" sz="2800" dirty="0" smtClean="0"/>
              <a:t>POWER POINT </a:t>
            </a:r>
            <a:r>
              <a:rPr lang="sr-Cyrl-RS" sz="2800" dirty="0" smtClean="0"/>
              <a:t>ПРЕЗЕНТАЦИЈУ НА ТЕМУ </a:t>
            </a:r>
            <a:r>
              <a:rPr lang="en-US" sz="2800" dirty="0" smtClean="0"/>
              <a:t>“</a:t>
            </a:r>
            <a:r>
              <a:rPr lang="en-US" sz="2800" dirty="0"/>
              <a:t> </a:t>
            </a:r>
            <a:r>
              <a:rPr lang="sr-Cyrl-RS" sz="2800" dirty="0" smtClean="0"/>
              <a:t>ЈАСЕНОВАЦ-ЛОГОР СМРТИ</a:t>
            </a:r>
            <a:r>
              <a:rPr lang="en-US" sz="2800" dirty="0" smtClean="0"/>
              <a:t>“</a:t>
            </a:r>
            <a:r>
              <a:rPr lang="sr-Cyrl-RS" sz="2800" dirty="0" smtClean="0"/>
              <a:t> </a:t>
            </a:r>
            <a:endParaRPr lang="sr-Cyrl-BA" sz="2800" dirty="0"/>
          </a:p>
        </p:txBody>
      </p:sp>
      <p:sp>
        <p:nvSpPr>
          <p:cNvPr id="4" name="Rounded Rectangle 3"/>
          <p:cNvSpPr/>
          <p:nvPr/>
        </p:nvSpPr>
        <p:spPr>
          <a:xfrm>
            <a:off x="1331640" y="3861048"/>
            <a:ext cx="5904656" cy="25202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800" dirty="0" smtClean="0"/>
              <a:t>2.ИСТРАЖИТИ НА ИНТЕРНЕТУ О САВЕЗНИЧКОМ БОМБАРДОВАЊУ БЕОГРАДА 1944. ГОДИНЕ</a:t>
            </a:r>
            <a:endParaRPr lang="sr-Cyrl-BA" sz="2800" dirty="0"/>
          </a:p>
        </p:txBody>
      </p:sp>
    </p:spTree>
    <p:extLst>
      <p:ext uri="{BB962C8B-B14F-4D97-AF65-F5344CB8AC3E}">
        <p14:creationId xmlns:p14="http://schemas.microsoft.com/office/powerpoint/2010/main" val="161648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unched Tape 1"/>
          <p:cNvSpPr/>
          <p:nvPr/>
        </p:nvSpPr>
        <p:spPr>
          <a:xfrm>
            <a:off x="1979712" y="404664"/>
            <a:ext cx="5040560" cy="1524752"/>
          </a:xfrm>
          <a:prstGeom prst="flowChartPunchedTap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3600" dirty="0" smtClean="0">
                <a:solidFill>
                  <a:srgbClr val="0070C0"/>
                </a:solidFill>
              </a:rPr>
              <a:t>ДРЖАВНИ УДАР</a:t>
            </a:r>
          </a:p>
          <a:p>
            <a:pPr algn="ctr"/>
            <a:r>
              <a:rPr lang="sr-Cyrl-RS" dirty="0" smtClean="0">
                <a:solidFill>
                  <a:srgbClr val="0070C0"/>
                </a:solidFill>
              </a:rPr>
              <a:t>У НОЋИ ИЗМЕЂУ 26. И 27.МАРТА</a:t>
            </a:r>
            <a:endParaRPr lang="sr-Cyrl-BA" dirty="0">
              <a:solidFill>
                <a:srgbClr val="0070C0"/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4015360" y="2348880"/>
            <a:ext cx="484632" cy="978408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sp>
        <p:nvSpPr>
          <p:cNvPr id="4" name="Rounded Rectangle 3"/>
          <p:cNvSpPr/>
          <p:nvPr/>
        </p:nvSpPr>
        <p:spPr>
          <a:xfrm>
            <a:off x="683568" y="3501008"/>
            <a:ext cx="7344816" cy="216024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800" dirty="0" smtClean="0">
                <a:solidFill>
                  <a:schemeClr val="bg1"/>
                </a:solidFill>
              </a:rPr>
              <a:t>ВЛАДА ЦВЕТКОВИЋ-МАЧЕК СМЕЊЕНА</a:t>
            </a:r>
          </a:p>
          <a:p>
            <a:pPr algn="ctr"/>
            <a:endParaRPr lang="sr-Cyrl-RS" sz="2800" dirty="0" smtClean="0"/>
          </a:p>
          <a:p>
            <a:pPr algn="ctr"/>
            <a:r>
              <a:rPr lang="sr-Cyrl-RS" sz="2800" dirty="0" smtClean="0">
                <a:solidFill>
                  <a:srgbClr val="C00000"/>
                </a:solidFill>
              </a:rPr>
              <a:t>ДУШАН  СИМОВИЋ ОБРАЗОВАО НОВУ ВЛАДУ</a:t>
            </a:r>
            <a:endParaRPr lang="sr-Cyrl-BA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805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052736"/>
            <a:ext cx="9001000" cy="568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23528" y="138336"/>
            <a:ext cx="7848872" cy="9144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3200" dirty="0" smtClean="0">
                <a:solidFill>
                  <a:srgbClr val="FFFF00"/>
                </a:solidFill>
              </a:rPr>
              <a:t>БОЉЕ  РАТ НЕГО  ПАКТ</a:t>
            </a:r>
            <a:r>
              <a:rPr lang="en-US" sz="3200" dirty="0" smtClean="0">
                <a:solidFill>
                  <a:srgbClr val="FFFF00"/>
                </a:solidFill>
              </a:rPr>
              <a:t> !</a:t>
            </a:r>
            <a:endParaRPr lang="sr-Cyrl-RS" sz="3200" dirty="0" smtClean="0">
              <a:solidFill>
                <a:srgbClr val="FFFF00"/>
              </a:solidFill>
            </a:endParaRPr>
          </a:p>
          <a:p>
            <a:pPr algn="ctr"/>
            <a:r>
              <a:rPr lang="sr-Cyrl-RS" sz="3200" dirty="0" smtClean="0">
                <a:solidFill>
                  <a:srgbClr val="FFFF00"/>
                </a:solidFill>
              </a:rPr>
              <a:t>БОЉЕ  ГРОБ  НЕГО  РОБ </a:t>
            </a:r>
            <a:r>
              <a:rPr lang="en-US" sz="3200" dirty="0" smtClean="0">
                <a:solidFill>
                  <a:srgbClr val="FFFF00"/>
                </a:solidFill>
              </a:rPr>
              <a:t>!</a:t>
            </a:r>
            <a:endParaRPr lang="sr-Cyrl-BA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232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Wave 1"/>
          <p:cNvSpPr/>
          <p:nvPr/>
        </p:nvSpPr>
        <p:spPr>
          <a:xfrm>
            <a:off x="539552" y="116632"/>
            <a:ext cx="7344815" cy="1346448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3200" dirty="0" smtClean="0">
                <a:solidFill>
                  <a:srgbClr val="C00000"/>
                </a:solidFill>
              </a:rPr>
              <a:t>БОМБАРДОВАЊЕ   ЈУГОСЛАВИЈЕ</a:t>
            </a:r>
          </a:p>
          <a:p>
            <a:pPr algn="ctr"/>
            <a:r>
              <a:rPr lang="sr-Cyrl-RS" sz="3200" dirty="0" smtClean="0">
                <a:solidFill>
                  <a:srgbClr val="C00000"/>
                </a:solidFill>
              </a:rPr>
              <a:t>6.АПРИЛ 1941.</a:t>
            </a:r>
            <a:endParaRPr lang="sr-Cyrl-BA" sz="3200" dirty="0">
              <a:solidFill>
                <a:srgbClr val="C0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763284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5091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unched Tape 1"/>
          <p:cNvSpPr/>
          <p:nvPr/>
        </p:nvSpPr>
        <p:spPr>
          <a:xfrm>
            <a:off x="827584" y="116632"/>
            <a:ext cx="7704856" cy="1524752"/>
          </a:xfrm>
          <a:prstGeom prst="flowChartPunchedTap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800" dirty="0" smtClean="0">
                <a:solidFill>
                  <a:srgbClr val="0070C0"/>
                </a:solidFill>
              </a:rPr>
              <a:t>ОКУПАЦИОНА ПОДЕЛА ЈУГОСЛАВИЈЕ</a:t>
            </a:r>
            <a:endParaRPr lang="sr-Cyrl-BA" sz="2800" dirty="0">
              <a:solidFill>
                <a:srgbClr val="0070C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62309"/>
            <a:ext cx="6552728" cy="509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31825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unched Tape 1"/>
          <p:cNvSpPr/>
          <p:nvPr/>
        </p:nvSpPr>
        <p:spPr>
          <a:xfrm>
            <a:off x="755576" y="476672"/>
            <a:ext cx="7704856" cy="1800200"/>
          </a:xfrm>
          <a:prstGeom prst="flowChartPunchedTap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3200" dirty="0" smtClean="0">
                <a:solidFill>
                  <a:srgbClr val="FFFF00"/>
                </a:solidFill>
              </a:rPr>
              <a:t>СТВОРЕНА НДХ</a:t>
            </a:r>
          </a:p>
          <a:p>
            <a:pPr algn="ctr"/>
            <a:r>
              <a:rPr lang="sr-Cyrl-RS" sz="3200" dirty="0" smtClean="0">
                <a:solidFill>
                  <a:srgbClr val="FFFF00"/>
                </a:solidFill>
              </a:rPr>
              <a:t>10. АПРИЛ 1941.</a:t>
            </a:r>
            <a:endParaRPr lang="sr-Cyrl-BA" sz="3200" dirty="0">
              <a:solidFill>
                <a:srgbClr val="FFFF00"/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4283968" y="249289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sp>
        <p:nvSpPr>
          <p:cNvPr id="4" name="Explosion 2 3"/>
          <p:cNvSpPr/>
          <p:nvPr/>
        </p:nvSpPr>
        <p:spPr>
          <a:xfrm>
            <a:off x="2915816" y="3356992"/>
            <a:ext cx="3528392" cy="136815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rgbClr val="FF0000"/>
                </a:solidFill>
              </a:rPr>
              <a:t>АНТЕ  ПАВЕЛИЋ </a:t>
            </a:r>
            <a:endParaRPr lang="sr-Cyrl-BA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12504" y="5156868"/>
            <a:ext cx="3783432" cy="155954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dirty="0" smtClean="0"/>
              <a:t>ПОДРШКА ТРЕЋЕГ РАЈХА И РИМОКАТОЛИЧКЕ ЦРКВЕ</a:t>
            </a:r>
            <a:endParaRPr lang="sr-Cyrl-BA" dirty="0"/>
          </a:p>
        </p:txBody>
      </p:sp>
      <p:sp>
        <p:nvSpPr>
          <p:cNvPr id="7" name="Rounded Rectangle 6"/>
          <p:cNvSpPr/>
          <p:nvPr/>
        </p:nvSpPr>
        <p:spPr>
          <a:xfrm>
            <a:off x="4932040" y="5229200"/>
            <a:ext cx="4032448" cy="15121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rgbClr val="FF0000"/>
                </a:solidFill>
              </a:rPr>
              <a:t>РЕШЕЊЕ СРПСКОГ ПИТАЊА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  <a:endParaRPr lang="sr-Cyrl-RS" dirty="0" smtClean="0">
              <a:solidFill>
                <a:srgbClr val="FF0000"/>
              </a:solidFill>
            </a:endParaRPr>
          </a:p>
          <a:p>
            <a:pPr algn="ctr"/>
            <a:r>
              <a:rPr lang="sr-Cyrl-RS" dirty="0" smtClean="0"/>
              <a:t>1. ДЕО  УБИТИ</a:t>
            </a:r>
          </a:p>
          <a:p>
            <a:pPr algn="ctr"/>
            <a:r>
              <a:rPr lang="sr-Cyrl-RS" dirty="0" smtClean="0"/>
              <a:t>2.  ДЕО ИСЕЛИТИ</a:t>
            </a:r>
          </a:p>
          <a:p>
            <a:pPr algn="ctr"/>
            <a:r>
              <a:rPr lang="sr-Cyrl-RS" dirty="0" smtClean="0"/>
              <a:t>3. ДЕО ПРЕВЕСТИ У КАТОЛИЧАНСТВО</a:t>
            </a:r>
            <a:endParaRPr lang="sr-Cyrl-BA" dirty="0"/>
          </a:p>
        </p:txBody>
      </p:sp>
      <p:sp>
        <p:nvSpPr>
          <p:cNvPr id="15" name="Down Arrow 14"/>
          <p:cNvSpPr/>
          <p:nvPr/>
        </p:nvSpPr>
        <p:spPr>
          <a:xfrm>
            <a:off x="3142402" y="4608314"/>
            <a:ext cx="48463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509120"/>
            <a:ext cx="549275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373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267</TotalTime>
  <Words>502</Words>
  <Application>Microsoft Office PowerPoint</Application>
  <PresentationFormat>On-screen Show (4:3)</PresentationFormat>
  <Paragraphs>95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Apex</vt:lpstr>
      <vt:lpstr>ЈУГОСЛОВЕНСКО РАТИШТЕ 1943-1945.ГОДИНЕ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ОСЛОБОЂЕЊЕ БЕОГРАДА 20.ОКТОБАР 1944.</vt:lpstr>
      <vt:lpstr>PowerPoint Presentation</vt:lpstr>
      <vt:lpstr>PowerPoint Presentation</vt:lpstr>
      <vt:lpstr>ДОМАЋИ  ЗАДАТАК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ЈУГОСЛОВЕНСКО РАТИШТЕ 1943-1945.ГОДИНЕ</dc:title>
  <dc:creator>Jova</dc:creator>
  <cp:lastModifiedBy>Jova</cp:lastModifiedBy>
  <cp:revision>29</cp:revision>
  <dcterms:created xsi:type="dcterms:W3CDTF">2017-04-21T21:26:06Z</dcterms:created>
  <dcterms:modified xsi:type="dcterms:W3CDTF">2017-05-07T08:16:43Z</dcterms:modified>
</cp:coreProperties>
</file>